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6A71"/>
    <a:srgbClr val="E7F5EE"/>
    <a:srgbClr val="F7D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11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070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8027" y="13563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0E6E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Catalogo</a:t>
            </a:r>
            <a:r>
              <a:rPr lang="en-US" sz="2200" b="1" dirty="0">
                <a:solidFill>
                  <a:srgbClr val="0E6E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2026/27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2776576" y="150876"/>
            <a:ext cx="438912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Tavolo Intersettoriale Scuola  ·  ASL VC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1883664" y="640080"/>
            <a:ext cx="2453564" cy="384048"/>
          </a:xfrm>
          <a:prstGeom prst="roundRect">
            <a:avLst>
              <a:gd name="adj" fmla="val 19048"/>
            </a:avLst>
          </a:prstGeom>
          <a:solidFill>
            <a:srgbClr val="E07B1E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icon_infanz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392" y="713232"/>
            <a:ext cx="237744" cy="2377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04287" y="640080"/>
            <a:ext cx="197807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Infanzia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410380" y="640080"/>
            <a:ext cx="2453564" cy="384048"/>
          </a:xfrm>
          <a:prstGeom prst="roundRect">
            <a:avLst>
              <a:gd name="adj" fmla="val 19048"/>
            </a:avLst>
          </a:prstGeom>
          <a:solidFill>
            <a:srgbClr val="2F9E6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1" descr="icon_primari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0108" y="713232"/>
            <a:ext cx="237744" cy="2377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67580" y="640080"/>
            <a:ext cx="19415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Primaria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6915760" y="649224"/>
            <a:ext cx="2453564" cy="384048"/>
          </a:xfrm>
          <a:prstGeom prst="roundRect">
            <a:avLst>
              <a:gd name="adj" fmla="val 19048"/>
            </a:avLst>
          </a:prstGeom>
          <a:solidFill>
            <a:srgbClr val="1B6FA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2" descr="icon_secondaria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6824" y="713232"/>
            <a:ext cx="237744" cy="23774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394296" y="640080"/>
            <a:ext cx="19415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Secondaria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1° grado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9463811" y="640080"/>
            <a:ext cx="2453564" cy="384048"/>
          </a:xfrm>
          <a:prstGeom prst="roundRect">
            <a:avLst>
              <a:gd name="adj" fmla="val 19048"/>
            </a:avLst>
          </a:prstGeom>
          <a:solidFill>
            <a:srgbClr val="7B4FA0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4" name="Image 3" descr="icon_secondaria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3539" y="713232"/>
            <a:ext cx="237744" cy="23774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9921011" y="640080"/>
            <a:ext cx="19415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Secondaria</a:t>
            </a: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2° grado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274320" y="1143000"/>
            <a:ext cx="1481328" cy="1801368"/>
          </a:xfrm>
          <a:prstGeom prst="roundRect">
            <a:avLst>
              <a:gd name="adj" fmla="val 4938"/>
            </a:avLst>
          </a:prstGeom>
          <a:solidFill>
            <a:srgbClr val="0E6E7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7" name="Image 4" descr="icon_relazioni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9536" y="1211580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65760" y="1572768"/>
            <a:ext cx="1298448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Relazioni positive e prevenzione dei comportamenti aggressivi</a:t>
            </a:r>
            <a:endParaRPr lang="en-US" sz="1150" dirty="0"/>
          </a:p>
        </p:txBody>
      </p:sp>
      <p:sp>
        <p:nvSpPr>
          <p:cNvPr id="19" name="Shape 12"/>
          <p:cNvSpPr/>
          <p:nvPr/>
        </p:nvSpPr>
        <p:spPr>
          <a:xfrm>
            <a:off x="1847625" y="1069848"/>
            <a:ext cx="2453564" cy="1920240"/>
          </a:xfrm>
          <a:prstGeom prst="roundRect">
            <a:avLst>
              <a:gd name="adj" fmla="val 4000"/>
            </a:avLst>
          </a:prstGeom>
          <a:solidFill>
            <a:srgbClr val="FCEFE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0" name="Text 13"/>
          <p:cNvSpPr/>
          <p:nvPr/>
        </p:nvSpPr>
        <p:spPr>
          <a:xfrm>
            <a:off x="1874520" y="1051560"/>
            <a:ext cx="2407844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9388" indent="-179388">
              <a:lnSpc>
                <a:spcPct val="13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Maestra, ho mal di pancia</a:t>
            </a:r>
          </a:p>
          <a:p>
            <a:pPr marL="179388" indent="-179388">
              <a:lnSpc>
                <a:spcPct val="13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Maestra mi ha spinto</a:t>
            </a:r>
          </a:p>
          <a:p>
            <a:pPr marL="179388" indent="-179388">
              <a:lnSpc>
                <a:spcPct val="13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Viaggio tra le emozioni</a:t>
            </a:r>
          </a:p>
          <a:p>
            <a:pPr marL="179388" indent="-179388">
              <a:lnSpc>
                <a:spcPct val="13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Esperienza teatro</a:t>
            </a:r>
          </a:p>
          <a:p>
            <a:pPr marL="179388" indent="-179388">
              <a:lnSpc>
                <a:spcPct val="13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13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Trame di emozioni: teatro per stare bene con sé e con gli altri</a:t>
            </a:r>
          </a:p>
        </p:txBody>
      </p:sp>
      <p:sp>
        <p:nvSpPr>
          <p:cNvPr id="21" name="Shape 14"/>
          <p:cNvSpPr/>
          <p:nvPr/>
        </p:nvSpPr>
        <p:spPr>
          <a:xfrm>
            <a:off x="4410380" y="1069848"/>
            <a:ext cx="2453564" cy="1920240"/>
          </a:xfrm>
          <a:prstGeom prst="roundRect">
            <a:avLst>
              <a:gd name="adj" fmla="val 4000"/>
            </a:avLst>
          </a:prstGeom>
          <a:solidFill>
            <a:srgbClr val="E7F5E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15"/>
          <p:cNvSpPr/>
          <p:nvPr/>
        </p:nvSpPr>
        <p:spPr>
          <a:xfrm>
            <a:off x="4392091" y="1088136"/>
            <a:ext cx="2508430" cy="1865376"/>
          </a:xfrm>
          <a:prstGeom prst="rect">
            <a:avLst/>
          </a:prstGeom>
          <a:noFill/>
          <a:ln/>
        </p:spPr>
        <p:txBody>
          <a:bodyPr wrap="square" lIns="0" tIns="0" rIns="0" bIns="0" numCol="2" rtlCol="0" anchor="t"/>
          <a:lstStyle/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Amici a quattro zampe: comunicazione e rispetto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Disturbi Specifici dell'Apprendimento e BES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I comportamenti impulsivi nella scuola primaria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I segnali di disagio dei bambini a scuola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Semi di parole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Arcipelago di emozioni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Esperienza teatro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Piccoli cerchi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Cultura della legalità</a:t>
            </a:r>
          </a:p>
          <a:p>
            <a:pPr marL="88900" indent="-88900" defTabSz="1165225">
              <a:buSzPct val="100000"/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Trame di emozioni: teatro per stare bene con sé e con gli altri</a:t>
            </a:r>
          </a:p>
        </p:txBody>
      </p:sp>
      <p:sp>
        <p:nvSpPr>
          <p:cNvPr id="23" name="Shape 16"/>
          <p:cNvSpPr/>
          <p:nvPr/>
        </p:nvSpPr>
        <p:spPr>
          <a:xfrm>
            <a:off x="6937096" y="1069848"/>
            <a:ext cx="2453564" cy="1901952"/>
          </a:xfrm>
          <a:prstGeom prst="roundRect">
            <a:avLst>
              <a:gd name="adj" fmla="val 4000"/>
            </a:avLst>
          </a:prstGeom>
          <a:solidFill>
            <a:srgbClr val="E5F1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4" name="Text 17"/>
          <p:cNvSpPr/>
          <p:nvPr/>
        </p:nvSpPr>
        <p:spPr>
          <a:xfrm>
            <a:off x="6915761" y="1078992"/>
            <a:ext cx="2548050" cy="1764792"/>
          </a:xfrm>
          <a:prstGeom prst="rect">
            <a:avLst/>
          </a:prstGeom>
          <a:noFill/>
          <a:ln/>
        </p:spPr>
        <p:txBody>
          <a:bodyPr wrap="square" lIns="0" tIns="0" rIns="0" bIns="0" numCol="2" rtlCol="0" anchor="t"/>
          <a:lstStyle/>
          <a:p>
            <a:pPr marL="88900" indent="-889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Amici a quattro zampe: comunicazione e rispetto</a:t>
            </a:r>
          </a:p>
          <a:p>
            <a:pPr marL="88900" indent="-889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Diario della Salute</a:t>
            </a:r>
          </a:p>
          <a:p>
            <a:pPr marL="88900" indent="-889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Educhiamo alla sessualità</a:t>
            </a:r>
          </a:p>
          <a:p>
            <a:pPr marL="88900" indent="-889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Un patentino per lo smartphone</a:t>
            </a:r>
          </a:p>
          <a:p>
            <a:pPr marL="88900" indent="-889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Dentro di me, fuori con te</a:t>
            </a:r>
          </a:p>
          <a:p>
            <a:pPr marL="88900" indent="-889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Cultura della legalità</a:t>
            </a:r>
          </a:p>
          <a:p>
            <a:pPr marL="88900" indent="-88900">
              <a:buSzPct val="100000"/>
              <a:buChar char="•"/>
              <a:tabLst>
                <a:tab pos="1165225" algn="l"/>
              </a:tabLst>
            </a:pPr>
            <a:r>
              <a:rPr lang="en-US" sz="1050" dirty="0" err="1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Arcipelago</a:t>
            </a: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 di emozioni</a:t>
            </a:r>
          </a:p>
          <a:p>
            <a:pPr marL="88900" indent="-88900">
              <a:buSzPct val="100000"/>
              <a:buChar char="•"/>
              <a:tabLst>
                <a:tab pos="1165225" algn="l"/>
              </a:tabLst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Comunità educative Valsesia per le scuole</a:t>
            </a:r>
          </a:p>
          <a:p>
            <a:pPr marL="88900" indent="-88900">
              <a:buSzPct val="100000"/>
              <a:buChar char="•"/>
              <a:tabLst>
                <a:tab pos="1165225" algn="l"/>
              </a:tabLst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Esperienza teatro</a:t>
            </a:r>
          </a:p>
          <a:p>
            <a:pPr marL="88900" indent="-88900">
              <a:buSzPct val="100000"/>
              <a:buChar char="•"/>
              <a:tabLst>
                <a:tab pos="1165225" algn="l"/>
              </a:tabLst>
            </a:pPr>
            <a:r>
              <a:rPr lang="en-US" sz="105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Trame di emozioni: teatro per stare bene con sé e con gli altri</a:t>
            </a:r>
          </a:p>
        </p:txBody>
      </p:sp>
      <p:sp>
        <p:nvSpPr>
          <p:cNvPr id="25" name="Shape 18"/>
          <p:cNvSpPr/>
          <p:nvPr/>
        </p:nvSpPr>
        <p:spPr>
          <a:xfrm>
            <a:off x="9463811" y="1069848"/>
            <a:ext cx="2453564" cy="1828800"/>
          </a:xfrm>
          <a:prstGeom prst="roundRect">
            <a:avLst>
              <a:gd name="adj" fmla="val 4000"/>
            </a:avLst>
          </a:prstGeom>
          <a:solidFill>
            <a:srgbClr val="F1EAF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6" name="Text 19"/>
          <p:cNvSpPr/>
          <p:nvPr/>
        </p:nvSpPr>
        <p:spPr>
          <a:xfrm>
            <a:off x="9500386" y="1088136"/>
            <a:ext cx="2490139" cy="1801368"/>
          </a:xfrm>
          <a:prstGeom prst="rect">
            <a:avLst/>
          </a:prstGeom>
          <a:noFill/>
          <a:ln/>
        </p:spPr>
        <p:txBody>
          <a:bodyPr wrap="square" lIns="0" tIns="0" rIns="0" bIns="0" numCol="2" rtlCol="0" anchor="t"/>
          <a:lstStyle/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C.I.C. Centro Informazione e Consulenza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Educhiamo alla sessualità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Peer to Peer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Pensare pensieri difficili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Dove finiscono le parole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Essere oltre apparire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Le Parole sono finestre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Possiamo essere giusti?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Prendersi cura del proprio orizzonte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Specchi rotti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Arcipelago di emozioni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Comunità educative Valsesia per le scuole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Esperienza teatro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Trame di emozioni: teatro per stare bene con sé e con gli altri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Cultura della legalità</a:t>
            </a:r>
          </a:p>
          <a:p>
            <a:pPr marL="88900" indent="-88900">
              <a:buSzPct val="100000"/>
              <a:buChar char="•"/>
            </a:pPr>
            <a:r>
              <a:rPr lang="en-US" sz="900" dirty="0">
                <a:solidFill>
                  <a:srgbClr val="1F2A30"/>
                </a:solidFill>
                <a:ea typeface="Calibri" pitchFamily="34" charset="-122"/>
                <a:cs typeface="Calibri" pitchFamily="34" charset="-120"/>
              </a:rPr>
              <a:t>…Questo non è amore</a:t>
            </a:r>
          </a:p>
        </p:txBody>
      </p:sp>
      <p:sp>
        <p:nvSpPr>
          <p:cNvPr id="27" name="Shape 20"/>
          <p:cNvSpPr/>
          <p:nvPr/>
        </p:nvSpPr>
        <p:spPr>
          <a:xfrm>
            <a:off x="274320" y="2990088"/>
            <a:ext cx="1481328" cy="822960"/>
          </a:xfrm>
          <a:prstGeom prst="roundRect">
            <a:avLst>
              <a:gd name="adj" fmla="val 8602"/>
            </a:avLst>
          </a:prstGeom>
          <a:solidFill>
            <a:srgbClr val="0E6E7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28" name="Image 5" descr="icon_dipendenz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536" y="2992688"/>
            <a:ext cx="310896" cy="310896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372964" y="3250602"/>
            <a:ext cx="12984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Prevenzione delle dipendenze patologiche</a:t>
            </a:r>
            <a:endParaRPr lang="en-US" sz="1150" dirty="0"/>
          </a:p>
        </p:txBody>
      </p:sp>
      <p:sp>
        <p:nvSpPr>
          <p:cNvPr id="30" name="Shape 22"/>
          <p:cNvSpPr/>
          <p:nvPr/>
        </p:nvSpPr>
        <p:spPr>
          <a:xfrm>
            <a:off x="1865479" y="3063240"/>
            <a:ext cx="2435710" cy="630936"/>
          </a:xfrm>
          <a:prstGeom prst="roundRect">
            <a:avLst>
              <a:gd name="adj" fmla="val 8602"/>
            </a:avLst>
          </a:prstGeom>
          <a:solidFill>
            <a:srgbClr val="F1F1F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1" name="Text 23"/>
          <p:cNvSpPr/>
          <p:nvPr/>
        </p:nvSpPr>
        <p:spPr>
          <a:xfrm>
            <a:off x="2020824" y="3191256"/>
            <a:ext cx="2111905" cy="422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Percorso non previsto per questa fascia d'età</a:t>
            </a:r>
            <a:endParaRPr lang="en-US" sz="1050" dirty="0"/>
          </a:p>
        </p:txBody>
      </p:sp>
      <p:sp>
        <p:nvSpPr>
          <p:cNvPr id="32" name="Shape 24"/>
          <p:cNvSpPr/>
          <p:nvPr/>
        </p:nvSpPr>
        <p:spPr>
          <a:xfrm>
            <a:off x="6973135" y="3026664"/>
            <a:ext cx="2453564" cy="667512"/>
          </a:xfrm>
          <a:prstGeom prst="roundRect">
            <a:avLst>
              <a:gd name="adj" fmla="val 8602"/>
            </a:avLst>
          </a:prstGeom>
          <a:solidFill>
            <a:srgbClr val="E5F1FA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3" name="Text 25"/>
          <p:cNvSpPr/>
          <p:nvPr/>
        </p:nvSpPr>
        <p:spPr>
          <a:xfrm>
            <a:off x="6982919" y="3026664"/>
            <a:ext cx="2407741" cy="722376"/>
          </a:xfrm>
          <a:prstGeom prst="rect">
            <a:avLst/>
          </a:prstGeom>
          <a:noFill/>
          <a:ln/>
        </p:spPr>
        <p:txBody>
          <a:bodyPr wrap="square" lIns="0" tIns="0" rIns="0" bIns="0" numCol="2" rtlCol="0" anchor="t"/>
          <a:lstStyle/>
          <a:p>
            <a:pPr marL="127000" indent="-127000">
              <a:buSzPct val="10000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Unplugged</a:t>
            </a:r>
          </a:p>
          <a:p>
            <a:pPr marL="127000" indent="-127000">
              <a:buSzPct val="10000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Hugs not drugs</a:t>
            </a:r>
          </a:p>
          <a:p>
            <a:pPr marL="127000" indent="-127000">
              <a:buSzPct val="10000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tutta birra</a:t>
            </a:r>
          </a:p>
        </p:txBody>
      </p:sp>
      <p:sp>
        <p:nvSpPr>
          <p:cNvPr id="34" name="Shape 26"/>
          <p:cNvSpPr/>
          <p:nvPr/>
        </p:nvSpPr>
        <p:spPr>
          <a:xfrm>
            <a:off x="9463811" y="2962656"/>
            <a:ext cx="2453564" cy="731520"/>
          </a:xfrm>
          <a:prstGeom prst="roundRect">
            <a:avLst>
              <a:gd name="adj" fmla="val 8602"/>
            </a:avLst>
          </a:prstGeom>
          <a:solidFill>
            <a:srgbClr val="F1EAF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5" name="Text 27"/>
          <p:cNvSpPr/>
          <p:nvPr/>
        </p:nvSpPr>
        <p:spPr>
          <a:xfrm>
            <a:off x="9573539" y="3017520"/>
            <a:ext cx="2234108" cy="669574"/>
          </a:xfrm>
          <a:prstGeom prst="rect">
            <a:avLst/>
          </a:prstGeom>
          <a:noFill/>
          <a:ln/>
        </p:spPr>
        <p:txBody>
          <a:bodyPr wrap="square" lIns="0" tIns="0" rIns="0" bIns="0" numCol="2" rtlCol="0" anchor="t"/>
          <a:lstStyle/>
          <a:p>
            <a:pPr marL="127000" indent="-127000">
              <a:buSzPct val="10000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Alcol &amp; Friends</a:t>
            </a:r>
          </a:p>
          <a:p>
            <a:pPr marL="127000" indent="-127000">
              <a:buSzPct val="10000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Gambling &amp; Dreams</a:t>
            </a:r>
          </a:p>
          <a:p>
            <a:pPr marL="127000" indent="-127000">
              <a:buSzPct val="10000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Unplugged</a:t>
            </a:r>
          </a:p>
          <a:p>
            <a:pPr marL="127000" indent="-127000">
              <a:buSzPct val="10000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Hugs not drugs</a:t>
            </a:r>
          </a:p>
          <a:p>
            <a:pPr marL="127000" indent="-127000">
              <a:buSzPct val="10000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tutta birra</a:t>
            </a:r>
          </a:p>
        </p:txBody>
      </p:sp>
      <p:sp>
        <p:nvSpPr>
          <p:cNvPr id="36" name="Shape 28"/>
          <p:cNvSpPr/>
          <p:nvPr/>
        </p:nvSpPr>
        <p:spPr>
          <a:xfrm>
            <a:off x="274320" y="3877056"/>
            <a:ext cx="1481328" cy="2615184"/>
          </a:xfrm>
          <a:prstGeom prst="roundRect">
            <a:avLst>
              <a:gd name="adj" fmla="val 4938"/>
            </a:avLst>
          </a:prstGeom>
          <a:solidFill>
            <a:srgbClr val="0E6E77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7" name="Image 6" descr="icon_salut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9536" y="4005072"/>
            <a:ext cx="310896" cy="310896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365760" y="4379976"/>
            <a:ext cx="1298448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Promozione della salute e del sano sviluppo</a:t>
            </a:r>
            <a:endParaRPr lang="en-US" sz="1150" dirty="0"/>
          </a:p>
        </p:txBody>
      </p:sp>
      <p:sp>
        <p:nvSpPr>
          <p:cNvPr id="39" name="Shape 30"/>
          <p:cNvSpPr/>
          <p:nvPr/>
        </p:nvSpPr>
        <p:spPr>
          <a:xfrm>
            <a:off x="1883664" y="3813048"/>
            <a:ext cx="2453564" cy="2679192"/>
          </a:xfrm>
          <a:prstGeom prst="roundRect">
            <a:avLst>
              <a:gd name="adj" fmla="val 2981"/>
            </a:avLst>
          </a:prstGeom>
          <a:solidFill>
            <a:srgbClr val="FCEFE1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0" name="Text 31"/>
          <p:cNvSpPr/>
          <p:nvPr/>
        </p:nvSpPr>
        <p:spPr>
          <a:xfrm>
            <a:off x="1883664" y="3950208"/>
            <a:ext cx="234383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9388" indent="-179388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Spuntini, merende e tanto altro</a:t>
            </a:r>
          </a:p>
          <a:p>
            <a:pPr marL="179388" indent="-179388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“AFFY” fiutapericolo – promozione della sicurezza in casa</a:t>
            </a:r>
          </a:p>
          <a:p>
            <a:pPr marL="179388" indent="-179388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Prevenzione... perché la conoscenza supera la paura</a:t>
            </a:r>
          </a:p>
          <a:p>
            <a:pPr marL="179388" indent="-179388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Cioccolato</a:t>
            </a:r>
          </a:p>
          <a:p>
            <a:pPr marL="179388" indent="-179388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Sale, aceto, zucchero e cannella</a:t>
            </a:r>
          </a:p>
          <a:p>
            <a:pPr marL="179388" indent="-179388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</a:pPr>
            <a:r>
              <a:rPr lang="en-US" sz="12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Risparmia le energie</a:t>
            </a:r>
          </a:p>
        </p:txBody>
      </p:sp>
      <p:sp>
        <p:nvSpPr>
          <p:cNvPr id="41" name="Shape 32"/>
          <p:cNvSpPr/>
          <p:nvPr/>
        </p:nvSpPr>
        <p:spPr>
          <a:xfrm>
            <a:off x="4410380" y="3813048"/>
            <a:ext cx="2453564" cy="2679192"/>
          </a:xfrm>
          <a:prstGeom prst="roundRect">
            <a:avLst>
              <a:gd name="adj" fmla="val 2981"/>
            </a:avLst>
          </a:prstGeom>
          <a:solidFill>
            <a:srgbClr val="E7F5E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2" name="Text 33"/>
          <p:cNvSpPr/>
          <p:nvPr/>
        </p:nvSpPr>
        <p:spPr>
          <a:xfrm>
            <a:off x="4520108" y="3941064"/>
            <a:ext cx="2234108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Ambiente: occupiamoci del futuro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DIVERTIDENTI: sorrisi sani, bambini felici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Prevenzione... perché la conoscenza supera la paura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Spuntini, merende e tanto altro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Cibo e clima: una dieta per il pianeta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Cioccolato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Educazione stradale e alla legalità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ICARO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Sicurezza sul web e uso consapevole delle nuove tecnologie</a:t>
            </a:r>
          </a:p>
          <a:p>
            <a:pPr marL="127000" indent="-127000">
              <a:buSzPct val="100000"/>
              <a:buChar char="•"/>
            </a:pPr>
            <a:r>
              <a:rPr lang="en-US" sz="11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Train… to be cool</a:t>
            </a:r>
          </a:p>
        </p:txBody>
      </p:sp>
      <p:sp>
        <p:nvSpPr>
          <p:cNvPr id="43" name="Shape 34"/>
          <p:cNvSpPr/>
          <p:nvPr/>
        </p:nvSpPr>
        <p:spPr>
          <a:xfrm>
            <a:off x="6937096" y="3813048"/>
            <a:ext cx="2453564" cy="2679192"/>
          </a:xfrm>
          <a:prstGeom prst="roundRect">
            <a:avLst>
              <a:gd name="adj" fmla="val 2981"/>
            </a:avLst>
          </a:prstGeom>
          <a:solidFill>
            <a:srgbClr val="E5F1FA"/>
          </a:solidFill>
          <a:ln/>
        </p:spPr>
        <p:txBody>
          <a:bodyPr numCol="2"/>
          <a:lstStyle/>
          <a:p>
            <a:endParaRPr lang="it-IT"/>
          </a:p>
        </p:txBody>
      </p:sp>
      <p:sp>
        <p:nvSpPr>
          <p:cNvPr id="44" name="Text 35"/>
          <p:cNvSpPr/>
          <p:nvPr/>
        </p:nvSpPr>
        <p:spPr>
          <a:xfrm>
            <a:off x="6973135" y="3867912"/>
            <a:ext cx="2417525" cy="2642616"/>
          </a:xfrm>
          <a:prstGeom prst="rect">
            <a:avLst/>
          </a:prstGeom>
          <a:noFill/>
          <a:ln/>
        </p:spPr>
        <p:txBody>
          <a:bodyPr wrap="square" lIns="0" tIns="0" rIns="0" bIns="0" numCol="2" rtlCol="0" anchor="t"/>
          <a:lstStyle/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Montagna, un respiro di vita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Prevenzione... perché la conoscenza supera la paura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&amp; Technology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Spuntini, merende e tanto altro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Cabina di regia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Educazione stradale e alla legalità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ICARO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Sicurezza sul web e uso consapevole delle nuove tecnologie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Train… to be cool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Cibo e clima: un carrello buono per…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Escape Room – Project C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Generation Health</a:t>
            </a:r>
          </a:p>
          <a:p>
            <a:pPr marL="127000" indent="-127000">
              <a:buSzPct val="100000"/>
              <a:buChar char="•"/>
            </a:pPr>
            <a:r>
              <a:rPr lang="en-US" sz="100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&amp; social</a:t>
            </a:r>
          </a:p>
        </p:txBody>
      </p:sp>
      <p:sp>
        <p:nvSpPr>
          <p:cNvPr id="45" name="Shape 36"/>
          <p:cNvSpPr/>
          <p:nvPr/>
        </p:nvSpPr>
        <p:spPr>
          <a:xfrm>
            <a:off x="9463811" y="3822192"/>
            <a:ext cx="2453564" cy="2670048"/>
          </a:xfrm>
          <a:prstGeom prst="roundRect">
            <a:avLst>
              <a:gd name="adj" fmla="val 2981"/>
            </a:avLst>
          </a:prstGeom>
          <a:solidFill>
            <a:srgbClr val="F1EAF8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6" name="Text 37"/>
          <p:cNvSpPr/>
          <p:nvPr/>
        </p:nvSpPr>
        <p:spPr>
          <a:xfrm>
            <a:off x="9500386" y="3867912"/>
            <a:ext cx="2453565" cy="2624328"/>
          </a:xfrm>
          <a:prstGeom prst="rect">
            <a:avLst/>
          </a:prstGeom>
          <a:noFill/>
          <a:ln/>
        </p:spPr>
        <p:txBody>
          <a:bodyPr wrap="square" lIns="0" tIns="0" rIns="0" bIns="0" numCol="2" rtlCol="0" anchor="t"/>
          <a:lstStyle/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Prevenzione... perché la conoscenza supera la paura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Primo soccorso tra i banchi di scuola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Spuntini, merende e tanto altro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dono oltre la vita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 Academy junior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Escape Room – Project C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 &amp; social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Cabina di regia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Educazione stradale e alla legalità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ICARO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Sicurezza sul web e uso consapevole delle nuove tecnologie</a:t>
            </a:r>
          </a:p>
          <a:p>
            <a:pPr marL="127000" indent="-127000">
              <a:buSzPct val="100000"/>
              <a:buChar char="•"/>
            </a:pPr>
            <a:r>
              <a:rPr lang="en-US" sz="1050" dirty="0">
                <a:solidFill>
                  <a:srgbClr val="1F2A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Train… to be cool</a:t>
            </a:r>
          </a:p>
        </p:txBody>
      </p:sp>
      <p:sp>
        <p:nvSpPr>
          <p:cNvPr id="47" name="Text 38"/>
          <p:cNvSpPr/>
          <p:nvPr/>
        </p:nvSpPr>
        <p:spPr>
          <a:xfrm>
            <a:off x="274320" y="6620256"/>
            <a:ext cx="1161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Percorsi promossi da ASL VC in collaborazione con il Tavolo Intersettoriale Scuola — anno </a:t>
            </a:r>
            <a:r>
              <a:rPr lang="en-US" sz="850" i="1" dirty="0" err="1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scolastico</a:t>
            </a:r>
            <a:r>
              <a:rPr lang="en-US" sz="8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2026/2027</a:t>
            </a:r>
            <a:endParaRPr lang="en-US" sz="850" dirty="0"/>
          </a:p>
        </p:txBody>
      </p:sp>
      <p:pic>
        <p:nvPicPr>
          <p:cNvPr id="49" name="Immagine 48">
            <a:extLst>
              <a:ext uri="{FF2B5EF4-FFF2-40B4-BE49-F238E27FC236}">
                <a16:creationId xmlns:a16="http://schemas.microsoft.com/office/drawing/2014/main" id="{4EA8BC25-7CC5-677F-4F9F-45FEB8B5C9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430" y="492252"/>
            <a:ext cx="952500" cy="495300"/>
          </a:xfrm>
          <a:prstGeom prst="rect">
            <a:avLst/>
          </a:prstGeom>
        </p:spPr>
      </p:pic>
      <p:sp>
        <p:nvSpPr>
          <p:cNvPr id="63" name="Shape 22">
            <a:extLst>
              <a:ext uri="{FF2B5EF4-FFF2-40B4-BE49-F238E27FC236}">
                <a16:creationId xmlns:a16="http://schemas.microsoft.com/office/drawing/2014/main" id="{65B236D1-3B46-A8B9-34EC-FA2F3E902987}"/>
              </a:ext>
            </a:extLst>
          </p:cNvPr>
          <p:cNvSpPr/>
          <p:nvPr/>
        </p:nvSpPr>
        <p:spPr>
          <a:xfrm>
            <a:off x="4447059" y="3056158"/>
            <a:ext cx="2362021" cy="630936"/>
          </a:xfrm>
          <a:prstGeom prst="roundRect">
            <a:avLst>
              <a:gd name="adj" fmla="val 8602"/>
            </a:avLst>
          </a:prstGeom>
          <a:solidFill>
            <a:srgbClr val="E7F5E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5" name="Text 23">
            <a:extLst>
              <a:ext uri="{FF2B5EF4-FFF2-40B4-BE49-F238E27FC236}">
                <a16:creationId xmlns:a16="http://schemas.microsoft.com/office/drawing/2014/main" id="{35BE1BB6-3FA7-9B17-2788-F6FD12455990}"/>
              </a:ext>
            </a:extLst>
          </p:cNvPr>
          <p:cNvSpPr/>
          <p:nvPr/>
        </p:nvSpPr>
        <p:spPr>
          <a:xfrm>
            <a:off x="4447059" y="3138992"/>
            <a:ext cx="1904821" cy="4221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603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 senza </a:t>
            </a:r>
            <a:r>
              <a:rPr lang="en-US" sz="1200" b="1" dirty="0" err="1">
                <a:solidFill>
                  <a:srgbClr val="276A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</a:t>
            </a:r>
            <a:endParaRPr lang="en-US" sz="1200" b="1" dirty="0">
              <a:solidFill>
                <a:srgbClr val="276A7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508</Words>
  <Application>Microsoft Office PowerPoint</Application>
  <PresentationFormat>Widescreen</PresentationFormat>
  <Paragraphs>103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Cambria</vt:lpstr>
      <vt:lpstr>Office Theme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Raffaella Scaccioni</cp:lastModifiedBy>
  <cp:revision>5</cp:revision>
  <dcterms:created xsi:type="dcterms:W3CDTF">2026-09-18T06:34:17Z</dcterms:created>
  <dcterms:modified xsi:type="dcterms:W3CDTF">2026-09-18T15:13:10Z</dcterms:modified>
</cp:coreProperties>
</file>