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394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83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5106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784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70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631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7260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382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666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972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009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1AAEB-62E9-4074-AABA-AC1563D0B130}" type="datetimeFigureOut">
              <a:rPr lang="it-IT" smtClean="0"/>
              <a:t>24/12/2025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09972-7800-4703-B1DB-8A33B4DB00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63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irsa.org/leggitutto.php?idrif=82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05741" y="999717"/>
            <a:ext cx="97805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0000"/>
                </a:solidFill>
                <a:latin typeface="Trebuchet MS" panose="020B0603020202020204" pitchFamily="34" charset="0"/>
              </a:rPr>
              <a:t>Le abbuffate natalizie sono alle porte! </a:t>
            </a:r>
            <a:r>
              <a:rPr lang="it-IT" sz="1400" b="1" dirty="0">
                <a:solidFill>
                  <a:srgbClr val="FF00FF"/>
                </a:solidFill>
                <a:latin typeface="Trebuchet MS" panose="020B0603020202020204" pitchFamily="34" charset="0"/>
              </a:rPr>
              <a:t>Eccovi alcuni consigli per evitare di scontarle in maniera "poco piacevole"...</a:t>
            </a:r>
          </a:p>
        </p:txBody>
      </p:sp>
      <p:sp>
        <p:nvSpPr>
          <p:cNvPr id="5" name="Rettangolo 4"/>
          <p:cNvSpPr/>
          <p:nvPr/>
        </p:nvSpPr>
        <p:spPr>
          <a:xfrm>
            <a:off x="256903" y="1307494"/>
            <a:ext cx="116781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i="0" dirty="0" smtClean="0">
                <a:solidFill>
                  <a:srgbClr val="0000FF"/>
                </a:solidFill>
                <a:effectLst/>
                <a:latin typeface="Trebuchet MS" panose="020B0603020202020204" pitchFamily="34" charset="0"/>
              </a:rPr>
              <a:t>1. Manipolate in modo sicuro gli alimenti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Lavatevi sempre le mani prima e dopo aver maneggiato alimenti. Tenete puliti la vostra cucina, le stoviglie e gli utensili. Servite sempre il cibo su piatti puliti, non venuti prima a contatto con carne cruda o pollame (i batteri che possono essere presenti nei succhi della carne cruda possono contaminare il cibo che sta per essere servito).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i="0" dirty="0" smtClean="0">
                <a:solidFill>
                  <a:srgbClr val="0000FF"/>
                </a:solidFill>
                <a:effectLst/>
                <a:latin typeface="Trebuchet MS" panose="020B0603020202020204" pitchFamily="34" charset="0"/>
              </a:rPr>
              <a:t>2. Cuocete accuratamente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 cuocete in anticipo i cibi, assicuratevi che raggiungano le temperature interne minime di sicurezza:</a:t>
            </a:r>
            <a:r>
              <a:rPr lang="it-IT" sz="1400" dirty="0" smtClean="0"/>
              <a:t/>
            </a:r>
            <a:br>
              <a:rPr lang="it-IT" sz="1400" dirty="0" smtClean="0"/>
            </a:br>
            <a:endParaRPr lang="it-IT" sz="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minimo </a:t>
            </a: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63°C per bistecche, braciole e arrosti di carne di vitellone, vitello, maiale e agnello;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minimo 71°C per carne macinata di vitellone, vitello, maiale agnello;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minimo 74°C per il pollame.</a:t>
            </a:r>
          </a:p>
          <a:p>
            <a:endParaRPr lang="it-IT" sz="1400" b="0" i="0" dirty="0" smtClean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r>
              <a:rPr lang="it-IT" sz="1400" b="1" i="0" dirty="0" smtClean="0">
                <a:solidFill>
                  <a:srgbClr val="0000FF"/>
                </a:solidFill>
                <a:effectLst/>
                <a:latin typeface="Trebuchet MS" panose="020B0603020202020204" pitchFamily="34" charset="0"/>
              </a:rPr>
              <a:t>3. Usate contenitori poco profondi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Disponete i cibi cotti da conservare in frigorifero o nel congelatore in contenitori poco profondi. In questo modo il raffreddamento avverrà più rapidamente.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i="0" dirty="0" smtClean="0">
                <a:solidFill>
                  <a:srgbClr val="0000FF"/>
                </a:solidFill>
                <a:effectLst/>
                <a:latin typeface="Trebuchet MS" panose="020B0603020202020204" pitchFamily="34" charset="0"/>
              </a:rPr>
              <a:t>4. Regola delle due-ore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Gli alimenti non dovrebbero essere tenuti a temperatura ambiente per più di due ore.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i="0" dirty="0" smtClean="0">
                <a:solidFill>
                  <a:srgbClr val="0000FF"/>
                </a:solidFill>
                <a:effectLst/>
                <a:latin typeface="Trebuchet MS" panose="020B0603020202020204" pitchFamily="34" charset="0"/>
              </a:rPr>
              <a:t>5. Mantenete caldi i cibi caldi e freddi i cibi freddi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I cibi caldi dovrebbero essere mantenuti a una temperatura maggiore o uguale a 60°C con scaldavivande, piccoli fornelli o vassoi riscaldanti. I cibi freddi dovrebbero essere mantenuti a una temperatura inferiore a o uguale a 4°C attraverso l'utilizzo di ciotole con ghiaccio.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Se ciò non fosse possibile, è opportuno utilizzare piccoli vassoi da portata e riempirli all'occorrenza.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A questo punto non ci resta che augurarvi </a:t>
            </a:r>
            <a:r>
              <a:rPr lang="it-IT" sz="1400" b="1" i="0" dirty="0" smtClean="0">
                <a:solidFill>
                  <a:srgbClr val="FF00FF"/>
                </a:solidFill>
                <a:effectLst/>
                <a:latin typeface="Trebuchet MS" panose="020B0603020202020204" pitchFamily="34" charset="0"/>
              </a:rPr>
              <a:t>Buon Appetito</a:t>
            </a:r>
            <a:r>
              <a:rPr lang="it-IT" sz="1400" b="0" i="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! </a:t>
            </a:r>
            <a:endParaRPr lang="it-IT" sz="14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765" y="125872"/>
            <a:ext cx="4954644" cy="762803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7624017" y="291829"/>
            <a:ext cx="43110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i="1" dirty="0">
                <a:latin typeface="Trebuchet MS" panose="020B0603020202020204" pitchFamily="34" charset="0"/>
              </a:rPr>
              <a:t>Per </a:t>
            </a:r>
            <a:r>
              <a:rPr lang="it-IT" sz="1100" i="1" dirty="0" smtClean="0">
                <a:latin typeface="Trebuchet MS" panose="020B0603020202020204" pitchFamily="34" charset="0"/>
              </a:rPr>
              <a:t>approfondire leggi l’opuscolo del </a:t>
            </a:r>
            <a:r>
              <a:rPr lang="it-IT" sz="1100" i="1" dirty="0" err="1" smtClean="0">
                <a:latin typeface="Trebuchet MS" panose="020B0603020202020204" pitchFamily="34" charset="0"/>
              </a:rPr>
              <a:t>CeIRSA</a:t>
            </a:r>
            <a:r>
              <a:rPr lang="it-IT" sz="1100" i="1" dirty="0" smtClean="0">
                <a:latin typeface="Trebuchet MS" panose="020B0603020202020204" pitchFamily="34" charset="0"/>
              </a:rPr>
              <a:t> e consulta il sito al seguente link: </a:t>
            </a:r>
            <a:r>
              <a:rPr lang="it-IT" sz="1100" i="1" dirty="0">
                <a:latin typeface="Trebuchet MS" panose="020B0603020202020204" pitchFamily="34" charset="0"/>
                <a:hlinkClick r:id="rId3"/>
              </a:rPr>
              <a:t>https://</a:t>
            </a:r>
            <a:r>
              <a:rPr lang="it-IT" sz="1100" i="1" dirty="0" smtClean="0">
                <a:latin typeface="Trebuchet MS" panose="020B0603020202020204" pitchFamily="34" charset="0"/>
                <a:hlinkClick r:id="rId3"/>
              </a:rPr>
              <a:t>www.ceirsa.org/leggitutto.php?idrif=824</a:t>
            </a:r>
            <a:r>
              <a:rPr lang="it-IT" sz="1100" i="1" dirty="0" smtClean="0">
                <a:latin typeface="Trebuchet MS" panose="020B0603020202020204" pitchFamily="34" charset="0"/>
              </a:rPr>
              <a:t>  </a:t>
            </a:r>
            <a:endParaRPr lang="it-IT" sz="1100" i="1" dirty="0"/>
          </a:p>
        </p:txBody>
      </p:sp>
    </p:spTree>
    <p:extLst>
      <p:ext uri="{BB962C8B-B14F-4D97-AF65-F5344CB8AC3E}">
        <p14:creationId xmlns:p14="http://schemas.microsoft.com/office/powerpoint/2010/main" val="24194038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di Office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 Callari</dc:creator>
  <cp:lastModifiedBy>Giovanni Veggiotti</cp:lastModifiedBy>
  <cp:revision>7</cp:revision>
  <dcterms:created xsi:type="dcterms:W3CDTF">2025-12-17T14:16:45Z</dcterms:created>
  <dcterms:modified xsi:type="dcterms:W3CDTF">2025-12-24T13:53:30Z</dcterms:modified>
</cp:coreProperties>
</file>